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58" r:id="rId4"/>
    <p:sldId id="257" r:id="rId5"/>
    <p:sldId id="259" r:id="rId6"/>
    <p:sldId id="260" r:id="rId7"/>
    <p:sldId id="261" r:id="rId8"/>
    <p:sldId id="264" r:id="rId9"/>
    <p:sldId id="265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BAD5A-4F6B-40A9-8E91-3B7E972EE6B3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676109-545F-4C85-A182-31B67C84C4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BAD5A-4F6B-40A9-8E91-3B7E972EE6B3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76109-545F-4C85-A182-31B67C84C4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BAD5A-4F6B-40A9-8E91-3B7E972EE6B3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76109-545F-4C85-A182-31B67C84C4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BAD5A-4F6B-40A9-8E91-3B7E972EE6B3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76109-545F-4C85-A182-31B67C84C4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BAD5A-4F6B-40A9-8E91-3B7E972EE6B3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676109-545F-4C85-A182-31B67C84C4B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BAD5A-4F6B-40A9-8E91-3B7E972EE6B3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76109-545F-4C85-A182-31B67C84C4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BAD5A-4F6B-40A9-8E91-3B7E972EE6B3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76109-545F-4C85-A182-31B67C84C4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BAD5A-4F6B-40A9-8E91-3B7E972EE6B3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76109-545F-4C85-A182-31B67C84C4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BAD5A-4F6B-40A9-8E91-3B7E972EE6B3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76109-545F-4C85-A182-31B67C84C4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BAD5A-4F6B-40A9-8E91-3B7E972EE6B3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76109-545F-4C85-A182-31B67C84C4B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BAD5A-4F6B-40A9-8E91-3B7E972EE6B3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676109-545F-4C85-A182-31B67C84C4B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96CBAD5A-4F6B-40A9-8E91-3B7E972EE6B3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676109-545F-4C85-A182-31B67C84C4B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hyperlink" Target="https://www.youtube.com/watch?v=vsnB4iBb78o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49468" y="2505670"/>
            <a:ext cx="44450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EARLY CINEMA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073F68-DF66-4703-A0F6-6A900973598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39" t="6140" r="13462" b="14494"/>
          <a:stretch/>
        </p:blipFill>
        <p:spPr>
          <a:xfrm>
            <a:off x="27214" y="3962400"/>
            <a:ext cx="297180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830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5FB5580-F70C-4DF8-AD6C-1E98D2BC5678}"/>
              </a:ext>
            </a:extLst>
          </p:cNvPr>
          <p:cNvSpPr txBox="1"/>
          <p:nvPr/>
        </p:nvSpPr>
        <p:spPr>
          <a:xfrm>
            <a:off x="5029200" y="2551837"/>
            <a:ext cx="3733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Crash Course Film History</a:t>
            </a:r>
          </a:p>
          <a:p>
            <a:endParaRPr lang="en-US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https://www.youtube.com/watch?v=vsnB4iBb78o</a:t>
            </a:r>
            <a:endParaRPr lang="en-US" dirty="0"/>
          </a:p>
          <a:p>
            <a:endParaRPr lang="en-US" dirty="0"/>
          </a:p>
          <a:p>
            <a:r>
              <a:rPr lang="en-US" dirty="0"/>
              <a:t>Video timings to watch:</a:t>
            </a:r>
          </a:p>
          <a:p>
            <a:r>
              <a:rPr lang="en-US" dirty="0"/>
              <a:t>1:17-4:17</a:t>
            </a:r>
          </a:p>
          <a:p>
            <a:r>
              <a:rPr lang="en-US" dirty="0"/>
              <a:t>6.41 to 8:30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F0613EE-1F6E-4AC5-8CEB-49BFC96DA75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78" b="10000"/>
          <a:stretch/>
        </p:blipFill>
        <p:spPr>
          <a:xfrm>
            <a:off x="76200" y="609600"/>
            <a:ext cx="4663440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978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geek.com/wp-content/uploads/2011/01/Zoetrop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1000"/>
            <a:ext cx="5210175" cy="570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19800" y="3233738"/>
            <a:ext cx="28194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Zoetrope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847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www.travelmamas.com/media/kids_viewfinder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9701"/>
            <a:ext cx="5105400" cy="53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343400" y="831273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C00000"/>
                </a:solidFill>
              </a:rPr>
              <a:t>mutoscope</a:t>
            </a:r>
            <a:endParaRPr lang="en-US" sz="3200" dirty="0">
              <a:solidFill>
                <a:srgbClr val="C00000"/>
              </a:solidFill>
            </a:endParaRPr>
          </a:p>
        </p:txBody>
      </p:sp>
      <p:pic>
        <p:nvPicPr>
          <p:cNvPr id="3078" name="Picture 6" descr="http://www.riley.d21.k12.il.us/images/online_classrooms/4_grade/rainbow_pinwhee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3060" y="3352801"/>
            <a:ext cx="3459966" cy="3459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477000" y="3168135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Pinwheel</a:t>
            </a:r>
          </a:p>
        </p:txBody>
      </p:sp>
    </p:spTree>
    <p:extLst>
      <p:ext uri="{BB962C8B-B14F-4D97-AF65-F5344CB8AC3E}">
        <p14:creationId xmlns:p14="http://schemas.microsoft.com/office/powerpoint/2010/main" val="3653747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aranpa.com/images/Zeev/thaumatrop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85800"/>
            <a:ext cx="4592345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410200" y="2873825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C00000"/>
                </a:solidFill>
              </a:rPr>
              <a:t>Thaumatrope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471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va312aslicaglar.files.wordpress.com/2010/11/camera_obscura_bo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04800"/>
            <a:ext cx="5940425" cy="5215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43000" y="6019800"/>
            <a:ext cx="655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</a:rPr>
              <a:t>Camera </a:t>
            </a:r>
            <a:r>
              <a:rPr lang="en-US" sz="2800" dirty="0" err="1">
                <a:solidFill>
                  <a:srgbClr val="C00000"/>
                </a:solidFill>
              </a:rPr>
              <a:t>obscura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168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grand-illusions.com/acatalog/magic_lanter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8600"/>
            <a:ext cx="5857875" cy="556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71600" y="5943600"/>
            <a:ext cx="617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</a:rPr>
              <a:t>Magic Lantern</a:t>
            </a:r>
          </a:p>
        </p:txBody>
      </p:sp>
    </p:spTree>
    <p:extLst>
      <p:ext uri="{BB962C8B-B14F-4D97-AF65-F5344CB8AC3E}">
        <p14:creationId xmlns:p14="http://schemas.microsoft.com/office/powerpoint/2010/main" val="4062283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33364" y="76200"/>
            <a:ext cx="635347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How does a movie MOVE?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838200"/>
            <a:ext cx="8915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100" b="1" dirty="0">
                <a:solidFill>
                  <a:srgbClr val="C00000"/>
                </a:solidFill>
              </a:rPr>
              <a:t>Problem</a:t>
            </a:r>
            <a:r>
              <a:rPr lang="en-US" sz="2100" dirty="0">
                <a:solidFill>
                  <a:schemeClr val="tx2">
                    <a:lumMod val="75000"/>
                  </a:schemeClr>
                </a:solidFill>
              </a:rPr>
              <a:t>:  a movie is actually a continuous series of still images</a:t>
            </a:r>
          </a:p>
          <a:p>
            <a:r>
              <a:rPr lang="en-US" sz="2100" dirty="0">
                <a:solidFill>
                  <a:schemeClr val="tx2">
                    <a:lumMod val="75000"/>
                  </a:schemeClr>
                </a:solidFill>
              </a:rPr>
              <a:t>	For every ONE SECOND of film, there are 24 separate still    </a:t>
            </a:r>
          </a:p>
          <a:p>
            <a:r>
              <a:rPr lang="en-US" sz="2100" dirty="0">
                <a:solidFill>
                  <a:schemeClr val="tx2">
                    <a:lumMod val="75000"/>
                  </a:schemeClr>
                </a:solidFill>
              </a:rPr>
              <a:t>             images</a:t>
            </a:r>
          </a:p>
          <a:p>
            <a:pPr algn="ctr"/>
            <a:r>
              <a:rPr lang="en-US" sz="2100" dirty="0">
                <a:solidFill>
                  <a:schemeClr val="tx2">
                    <a:lumMod val="75000"/>
                  </a:schemeClr>
                </a:solidFill>
              </a:rPr>
              <a:t>So, how does it work?</a:t>
            </a:r>
          </a:p>
          <a:p>
            <a:endParaRPr lang="en-US" sz="2100" b="1" dirty="0">
              <a:solidFill>
                <a:srgbClr val="C00000"/>
              </a:solidFill>
            </a:endParaRPr>
          </a:p>
          <a:p>
            <a:r>
              <a:rPr lang="en-US" sz="2100" b="1" dirty="0">
                <a:solidFill>
                  <a:srgbClr val="C00000"/>
                </a:solidFill>
              </a:rPr>
              <a:t>Persistence of vision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100" dirty="0">
                <a:solidFill>
                  <a:schemeClr val="tx2">
                    <a:lumMod val="75000"/>
                  </a:schemeClr>
                </a:solidFill>
              </a:rPr>
              <a:t>Human brain holds onto an image a fraction of a second longer than the eye does</a:t>
            </a:r>
          </a:p>
        </p:txBody>
      </p:sp>
      <p:pic>
        <p:nvPicPr>
          <p:cNvPr id="7" name="Picture 6" descr="A picture containing photo, mirror, room, sink&#10;&#10;Description automatically generated">
            <a:extLst>
              <a:ext uri="{FF2B5EF4-FFF2-40B4-BE49-F238E27FC236}">
                <a16:creationId xmlns:a16="http://schemas.microsoft.com/office/drawing/2014/main" id="{7382B016-B260-47B8-A138-4DCD980424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3276600"/>
            <a:ext cx="4602879" cy="339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327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33364" y="76200"/>
            <a:ext cx="635347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How does a movie MOVE?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399" y="1219200"/>
            <a:ext cx="8915400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1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2100" b="1" dirty="0">
                <a:solidFill>
                  <a:srgbClr val="C00000"/>
                </a:solidFill>
              </a:rPr>
              <a:t>Critical Flicker Fusion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100" dirty="0">
                <a:solidFill>
                  <a:schemeClr val="tx2">
                    <a:lumMod val="75000"/>
                  </a:schemeClr>
                </a:solidFill>
              </a:rPr>
              <a:t>When a light flashes fast enough and continuously enough, the illusion of a continuous beam is achieved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100" dirty="0">
                <a:solidFill>
                  <a:schemeClr val="tx2">
                    <a:lumMod val="75000"/>
                  </a:schemeClr>
                </a:solidFill>
              </a:rPr>
              <a:t>But, there are 48 pulses of light per second:  Once a new image slides into place and once when it’s on screen, the image actually is projected twice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100" dirty="0">
                <a:solidFill>
                  <a:schemeClr val="tx2">
                    <a:lumMod val="75000"/>
                  </a:schemeClr>
                </a:solidFill>
              </a:rPr>
              <a:t>That’s why older films were called “</a:t>
            </a:r>
            <a:r>
              <a:rPr lang="en-US" sz="2100" dirty="0" err="1">
                <a:solidFill>
                  <a:schemeClr val="tx2">
                    <a:lumMod val="75000"/>
                  </a:schemeClr>
                </a:solidFill>
              </a:rPr>
              <a:t>flicks”</a:t>
            </a:r>
            <a:r>
              <a:rPr lang="en-US" sz="2100" dirty="0" err="1">
                <a:solidFill>
                  <a:schemeClr val="tx2">
                    <a:lumMod val="75000"/>
                  </a:schemeClr>
                </a:solidFill>
                <a:sym typeface="Wingdings" pitchFamily="2" charset="2"/>
              </a:rPr>
              <a:t>projectors</a:t>
            </a:r>
            <a:r>
              <a:rPr lang="en-US" sz="2100" dirty="0">
                <a:solidFill>
                  <a:schemeClr val="tx2">
                    <a:lumMod val="75000"/>
                  </a:schemeClr>
                </a:solidFill>
                <a:sym typeface="Wingdings" pitchFamily="2" charset="2"/>
              </a:rPr>
              <a:t>, and so light continuity, were too slow, creating that flickering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100" dirty="0">
              <a:solidFill>
                <a:schemeClr val="tx2">
                  <a:lumMod val="75000"/>
                </a:schemeClr>
              </a:solidFill>
              <a:sym typeface="Wingdings" pitchFamily="2" charset="2"/>
            </a:endParaRPr>
          </a:p>
          <a:p>
            <a:pPr marL="342900" indent="-342900" algn="ctr">
              <a:buFont typeface="Arial" pitchFamily="34" charset="0"/>
              <a:buChar char="•"/>
            </a:pPr>
            <a:r>
              <a:rPr lang="en-US" sz="2100" dirty="0">
                <a:solidFill>
                  <a:schemeClr val="tx2">
                    <a:lumMod val="75000"/>
                  </a:schemeClr>
                </a:solidFill>
                <a:sym typeface="Wingdings" pitchFamily="2" charset="2"/>
              </a:rPr>
              <a:t>SEE NEXT SLIDE</a:t>
            </a:r>
          </a:p>
        </p:txBody>
      </p:sp>
    </p:spTree>
    <p:extLst>
      <p:ext uri="{BB962C8B-B14F-4D97-AF65-F5344CB8AC3E}">
        <p14:creationId xmlns:p14="http://schemas.microsoft.com/office/powerpoint/2010/main" val="1444039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D040D9C7-80C0-4F2A-A81C-D2C49E39D2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716" y="0"/>
            <a:ext cx="8002568" cy="670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4969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469</TotalTime>
  <Words>180</Words>
  <Application>Microsoft Office PowerPoint</Application>
  <PresentationFormat>On-screen Show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Arial Black</vt:lpstr>
      <vt:lpstr>Essential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Central Bucks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REMAR, COLLEEN</dc:creator>
  <cp:lastModifiedBy>princess_pd@yahoo.com</cp:lastModifiedBy>
  <cp:revision>16</cp:revision>
  <dcterms:created xsi:type="dcterms:W3CDTF">2012-11-27T13:38:14Z</dcterms:created>
  <dcterms:modified xsi:type="dcterms:W3CDTF">2019-11-13T02:06:43Z</dcterms:modified>
</cp:coreProperties>
</file>